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19.svg" ContentType="image/svg+xml"/>
  <Override PartName="/ppt/media/image21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5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2.svg" ContentType="image/svg+xml"/>
  <Override PartName="/ppt/media/image64.svg" ContentType="image/svg+xml"/>
  <Override PartName="/ppt/media/image67.svg" ContentType="image/svg+xml"/>
  <Override PartName="/ppt/media/image7.svg" ContentType="image/svg+xml"/>
  <Override PartName="/ppt/media/image70.svg" ContentType="image/svg+xml"/>
  <Override PartName="/ppt/media/image72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.svg" ContentType="image/svg+xml"/>
  <Override PartName="/ppt/media/image9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</p:sldIdLst>
  <p:sldSz cx="14630400" cy="8229600"/>
  <p:notesSz cx="8229600" cy="14630400"/>
  <p:embeddedFontLst>
    <p:embeddedFont>
      <p:font typeface="Lato" panose="020F0802020204030203" pitchFamily="34" charset="0"/>
      <p:bold r:id="rId21"/>
    </p:embeddedFont>
    <p:embeddedFont>
      <p:font typeface="Lato" panose="020F0802020204030203" pitchFamily="34" charset="-122"/>
      <p:bold r:id="rId22"/>
    </p:embeddedFont>
    <p:embeddedFont>
      <p:font typeface="Lato" panose="020F0802020204030203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09A"/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svg"/><Relationship Id="rId7" Type="http://schemas.openxmlformats.org/officeDocument/2006/relationships/image" Target="../media/image41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.sv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sv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12.svg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8.svg"/><Relationship Id="rId14" Type="http://schemas.openxmlformats.org/officeDocument/2006/relationships/image" Target="../media/image57.png"/><Relationship Id="rId13" Type="http://schemas.openxmlformats.org/officeDocument/2006/relationships/image" Target="../media/image56.svg"/><Relationship Id="rId12" Type="http://schemas.openxmlformats.org/officeDocument/2006/relationships/image" Target="../media/image55.png"/><Relationship Id="rId11" Type="http://schemas.openxmlformats.org/officeDocument/2006/relationships/image" Target="../media/image54.svg"/><Relationship Id="rId10" Type="http://schemas.openxmlformats.org/officeDocument/2006/relationships/image" Target="../media/image53.png"/><Relationship Id="rId1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52.svg"/><Relationship Id="rId7" Type="http://schemas.openxmlformats.org/officeDocument/2006/relationships/image" Target="../media/image65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67.svg"/><Relationship Id="rId1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svg"/><Relationship Id="rId8" Type="http://schemas.openxmlformats.org/officeDocument/2006/relationships/image" Target="../media/image74.png"/><Relationship Id="rId7" Type="http://schemas.openxmlformats.org/officeDocument/2006/relationships/image" Target="../media/image25.svg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15.xml"/><Relationship Id="rId13" Type="http://schemas.openxmlformats.org/officeDocument/2006/relationships/image" Target="../media/image79.svg"/><Relationship Id="rId12" Type="http://schemas.openxmlformats.org/officeDocument/2006/relationships/image" Target="../media/image78.png"/><Relationship Id="rId11" Type="http://schemas.openxmlformats.org/officeDocument/2006/relationships/image" Target="../media/image77.svg"/><Relationship Id="rId10" Type="http://schemas.openxmlformats.org/officeDocument/2006/relationships/image" Target="../media/image76.png"/><Relationship Id="rId1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5.svg"/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0.svg"/><Relationship Id="rId11" Type="http://schemas.openxmlformats.org/officeDocument/2006/relationships/image" Target="../media/image89.png"/><Relationship Id="rId10" Type="http://schemas.openxmlformats.org/officeDocument/2006/relationships/image" Target="../media/image88.svg"/><Relationship Id="rId1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971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Social Persona Mapping OSINT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438"/>
            <a:ext cx="7556421" cy="907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Automated Multi-Account Detection &amp; Network Analysis Using AI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29607"/>
            <a:ext cx="75564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Analyzing online behavior, presence, and interactions across digital platforms.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667" y="448628"/>
            <a:ext cx="5870257" cy="509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Multi-Account Detection Engine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667" y="1284208"/>
            <a:ext cx="13489067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AI-powered engine leverages sophisticated algorithms to identify potential account linkages.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0667" y="1728311"/>
            <a:ext cx="652105" cy="978218"/>
          </a:xfrm>
          <a:prstGeom prst="roundRect">
            <a:avLst>
              <a:gd name="adj" fmla="val 360061"/>
            </a:avLst>
          </a:prstGeom>
          <a:solidFill>
            <a:srgbClr val="E5DFD2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4383" y="2095024"/>
            <a:ext cx="244554" cy="2445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5768" y="1891308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Username Similarity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85768" y="2243852"/>
            <a:ext cx="1267396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Comparative analysis of account handles.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70667" y="2869525"/>
            <a:ext cx="652105" cy="978218"/>
          </a:xfrm>
          <a:prstGeom prst="roundRect">
            <a:avLst>
              <a:gd name="adj" fmla="val 360061"/>
            </a:avLst>
          </a:prstGeom>
          <a:solidFill>
            <a:srgbClr val="E5DFD2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383" y="3236238"/>
            <a:ext cx="244554" cy="2445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5768" y="3032522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Profile Image Analysis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385768" y="3385066"/>
            <a:ext cx="1267396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Detecting visual resemblances and patterns.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570667" y="4010739"/>
            <a:ext cx="652105" cy="978218"/>
          </a:xfrm>
          <a:prstGeom prst="roundRect">
            <a:avLst>
              <a:gd name="adj" fmla="val 360061"/>
            </a:avLst>
          </a:prstGeom>
          <a:solidFill>
            <a:srgbClr val="E5DFD2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83" y="4377452"/>
            <a:ext cx="244554" cy="2445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85768" y="4173736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Writing Stylometry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5768" y="4526280"/>
            <a:ext cx="1267396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Algorithmic comparison of linguistic traits.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70667" y="5151953"/>
            <a:ext cx="652105" cy="978218"/>
          </a:xfrm>
          <a:prstGeom prst="roundRect">
            <a:avLst>
              <a:gd name="adj" fmla="val 360061"/>
            </a:avLst>
          </a:prstGeom>
          <a:solidFill>
            <a:srgbClr val="E5DFD2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383" y="5518666"/>
            <a:ext cx="244554" cy="24455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85768" y="5314950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Posting Time Patterns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385768" y="5667494"/>
            <a:ext cx="1267396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Identifying consistent activity schedules.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570667" y="6293167"/>
            <a:ext cx="652105" cy="978218"/>
          </a:xfrm>
          <a:prstGeom prst="roundRect">
            <a:avLst>
              <a:gd name="adj" fmla="val 360061"/>
            </a:avLst>
          </a:prstGeom>
          <a:solidFill>
            <a:srgbClr val="E5DFD2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383" y="6659880"/>
            <a:ext cx="244554" cy="2445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85768" y="6456164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Behavioral Footprints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385768" y="6808708"/>
            <a:ext cx="1267396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Recognizing consistent user activity across platforms.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70667" y="7454741"/>
            <a:ext cx="13489067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OUTPUT: Probability Score for Account Linkage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666631"/>
            <a:ext cx="6016823" cy="5538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 &amp; Supporter Analysis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316" y="1574959"/>
            <a:ext cx="13389769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analysis moves beyond individual accounts to reveal the complex relationships and influence dynamics within digital ecosystems.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753" y="2262604"/>
            <a:ext cx="265748" cy="265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6221" y="2257187"/>
            <a:ext cx="3039904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Identifies Frequent Interactors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196221" y="2711291"/>
            <a:ext cx="590276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Pinpoint the most active and consistent participants in discussions.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753" y="3354765"/>
            <a:ext cx="265748" cy="2657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96221" y="3349347"/>
            <a:ext cx="2789992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Detects Interaction Clusters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196221" y="3803452"/>
            <a:ext cx="590276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Group accounts into communities based on their engagement patterns.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753" y="4446925"/>
            <a:ext cx="265748" cy="265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6221" y="4441508"/>
            <a:ext cx="2348032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Reveals Key Influencers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196221" y="4895612"/>
            <a:ext cx="590276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Highlight individuals with significant reach and impact on conversations.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753" y="5539085"/>
            <a:ext cx="265748" cy="2657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96221" y="5533668"/>
            <a:ext cx="3121819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Maps How Information Spreads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196221" y="5987772"/>
            <a:ext cx="590276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Visualize the diffusion of content, ideas, and narratives across the network.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753" y="6631245"/>
            <a:ext cx="265748" cy="2657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96221" y="6625828"/>
            <a:ext cx="4512588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Organizes Accounts into Logical Communities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196221" y="7079933"/>
            <a:ext cx="590276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Segment the digital landscape into meaningful and actionable groups.</a:t>
            </a:r>
            <a:endParaRPr lang="en-US" sz="13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37" y="2257187"/>
            <a:ext cx="6478667" cy="336387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372171" y="3665408"/>
            <a:ext cx="799460" cy="539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 &amp; Supporter Analysis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3880" y="3149257"/>
            <a:ext cx="162691" cy="16269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692380" y="2951390"/>
            <a:ext cx="1400654" cy="1798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Clusters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7692380" y="3182434"/>
            <a:ext cx="1400654" cy="287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Distinct node groups representing communities</a:t>
            </a:r>
            <a:endParaRPr lang="en-US" sz="1050" dirty="0"/>
          </a:p>
        </p:txBody>
      </p:sp>
      <p:sp>
        <p:nvSpPr>
          <p:cNvPr id="24" name="Text 15"/>
          <p:cNvSpPr/>
          <p:nvPr/>
        </p:nvSpPr>
        <p:spPr>
          <a:xfrm>
            <a:off x="12463557" y="2951390"/>
            <a:ext cx="1400655" cy="1798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Influencers</a:t>
            </a:r>
            <a:endParaRPr lang="en-US" sz="1350" dirty="0"/>
          </a:p>
        </p:txBody>
      </p:sp>
      <p:sp>
        <p:nvSpPr>
          <p:cNvPr id="25" name="Text 16"/>
          <p:cNvSpPr/>
          <p:nvPr/>
        </p:nvSpPr>
        <p:spPr>
          <a:xfrm>
            <a:off x="12463557" y="3182434"/>
            <a:ext cx="1400655" cy="287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Larger nodes marking highest reach accounts</a:t>
            </a:r>
            <a:endParaRPr lang="en-US" sz="105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61634" y="2803890"/>
            <a:ext cx="162691" cy="162690"/>
          </a:xfrm>
          <a:prstGeom prst="rect">
            <a:avLst/>
          </a:prstGeom>
        </p:spPr>
      </p:pic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3283" y="4543515"/>
            <a:ext cx="162690" cy="16269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692380" y="4447980"/>
            <a:ext cx="1400654" cy="1798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Information Flow</a:t>
            </a:r>
            <a:endParaRPr lang="en-US" sz="1350" dirty="0"/>
          </a:p>
        </p:txBody>
      </p:sp>
      <p:sp>
        <p:nvSpPr>
          <p:cNvPr id="29" name="Text 18"/>
          <p:cNvSpPr/>
          <p:nvPr/>
        </p:nvSpPr>
        <p:spPr>
          <a:xfrm>
            <a:off x="7692380" y="4679024"/>
            <a:ext cx="1400654" cy="287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Arrows showing direction of message spread</a:t>
            </a:r>
            <a:endParaRPr lang="en-US" sz="1050" dirty="0"/>
          </a:p>
        </p:txBody>
      </p:sp>
      <p:sp>
        <p:nvSpPr>
          <p:cNvPr id="30" name="Text 19"/>
          <p:cNvSpPr/>
          <p:nvPr/>
        </p:nvSpPr>
        <p:spPr>
          <a:xfrm>
            <a:off x="12463557" y="4447980"/>
            <a:ext cx="1400655" cy="1798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Edge Strength</a:t>
            </a:r>
            <a:endParaRPr lang="en-US" sz="1350" dirty="0"/>
          </a:p>
        </p:txBody>
      </p:sp>
      <p:sp>
        <p:nvSpPr>
          <p:cNvPr id="31" name="Text 20"/>
          <p:cNvSpPr/>
          <p:nvPr/>
        </p:nvSpPr>
        <p:spPr>
          <a:xfrm>
            <a:off x="12463557" y="4679024"/>
            <a:ext cx="1400655" cy="287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Weighted links indicating interaction frequency</a:t>
            </a:r>
            <a:endParaRPr lang="en-US" sz="105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21527" y="5074357"/>
            <a:ext cx="162690" cy="162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229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29130"/>
          </a:xfrm>
          <a:prstGeom prst="rect">
            <a:avLst/>
          </a:prstGeom>
          <a:solidFill>
            <a:srgbClr val="EFECE6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620078" y="487204"/>
            <a:ext cx="5603319" cy="553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 Graph Visualization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20078" y="1306711"/>
            <a:ext cx="13390245" cy="2833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The system generates an interactive, dynamic graph that brings complex digital identities and relationships to life.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8" y="1789390"/>
            <a:ext cx="13390245" cy="69525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75654" y="4699936"/>
            <a:ext cx="1652345" cy="1115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 Account Network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8448" y="3633142"/>
            <a:ext cx="336252" cy="3362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36997" y="3224187"/>
            <a:ext cx="2894907" cy="743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Potential Multi-Accounts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936997" y="4073492"/>
            <a:ext cx="2894907" cy="59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Linked profiles likely tied to the target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0798186" y="3224187"/>
            <a:ext cx="2894907" cy="743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Supporters / High-Interaction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0798186" y="4073492"/>
            <a:ext cx="2894907" cy="59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Accounts with frequent engagements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7386" y="2919329"/>
            <a:ext cx="336252" cy="33625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7167" y="6514830"/>
            <a:ext cx="336252" cy="33625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36997" y="6317375"/>
            <a:ext cx="2894907" cy="371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Clusters &amp; Subgroups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936997" y="6794902"/>
            <a:ext cx="2894907" cy="59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Color-coded communities and segments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10798186" y="6317375"/>
            <a:ext cx="2894907" cy="743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Influence &amp; Centrality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0798186" y="7166680"/>
            <a:ext cx="2894907" cy="59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Node size and link thickness metrics</a:t>
            </a:r>
            <a:endParaRPr lang="en-US" sz="10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7855" y="7611987"/>
            <a:ext cx="336252" cy="3362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125229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0124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modular system processes raw data through several stages to deliver actionable insights.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947630"/>
            <a:ext cx="226814" cy="22681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93790" y="327433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8" name="Text 4"/>
          <p:cNvSpPr/>
          <p:nvPr/>
        </p:nvSpPr>
        <p:spPr>
          <a:xfrm>
            <a:off x="793790" y="34486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93906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Gathers diverse online data from various sources.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962" y="2947630"/>
            <a:ext cx="226814" cy="226814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5216962" y="327433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12" name="Text 7"/>
          <p:cNvSpPr/>
          <p:nvPr/>
        </p:nvSpPr>
        <p:spPr>
          <a:xfrm>
            <a:off x="5216962" y="34486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Extractor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393906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Extracts key attributes and behavioral markers from raw data.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0133" y="2947630"/>
            <a:ext cx="226814" cy="226814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9640133" y="327433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16" name="Text 10"/>
          <p:cNvSpPr/>
          <p:nvPr/>
        </p:nvSpPr>
        <p:spPr>
          <a:xfrm>
            <a:off x="9640133" y="34486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ML Analysis Engine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393906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Applies advanced AI algorithms for pattern recognition and linkage detection.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090041"/>
            <a:ext cx="226814" cy="226814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793790" y="541674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20" name="Text 13"/>
          <p:cNvSpPr/>
          <p:nvPr/>
        </p:nvSpPr>
        <p:spPr>
          <a:xfrm>
            <a:off x="793790" y="55910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Graph Analyzer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08147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Constructs and analyzes relationship graphs between identified entities.</a:t>
            </a:r>
            <a:endParaRPr lang="en-US" sz="17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6962" y="5090041"/>
            <a:ext cx="226814" cy="226814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5216962" y="541674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24" name="Text 16"/>
          <p:cNvSpPr/>
          <p:nvPr/>
        </p:nvSpPr>
        <p:spPr>
          <a:xfrm>
            <a:off x="5216962" y="55910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5216962" y="608147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Securely stores all processed data and analytical results.</a:t>
            </a:r>
            <a:endParaRPr lang="en-US" sz="175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40133" y="5090041"/>
            <a:ext cx="226814" cy="226814"/>
          </a:xfrm>
          <a:prstGeom prst="rect">
            <a:avLst/>
          </a:prstGeom>
        </p:spPr>
      </p:pic>
      <p:sp>
        <p:nvSpPr>
          <p:cNvPr id="27" name="Shape 18"/>
          <p:cNvSpPr/>
          <p:nvPr/>
        </p:nvSpPr>
        <p:spPr>
          <a:xfrm>
            <a:off x="9640133" y="5416748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28" name="Text 19"/>
          <p:cNvSpPr/>
          <p:nvPr/>
        </p:nvSpPr>
        <p:spPr>
          <a:xfrm>
            <a:off x="9640133" y="55910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 UI</a:t>
            </a:r>
            <a:endParaRPr lang="en-US" sz="2200" dirty="0"/>
          </a:p>
        </p:txBody>
      </p:sp>
      <p:sp>
        <p:nvSpPr>
          <p:cNvPr id="29" name="Text 20"/>
          <p:cNvSpPr/>
          <p:nvPr/>
        </p:nvSpPr>
        <p:spPr>
          <a:xfrm>
            <a:off x="9640133" y="6081474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Provides interactive visualizations and reporting for user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3513"/>
            <a:ext cx="4395788" cy="5494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Final Output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315" y="1384578"/>
            <a:ext cx="13399770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system delivers comprehensive outputs tailored for in-depth analysis and strategic decision-making.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5315" y="212740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5" name="Shape 3"/>
          <p:cNvSpPr/>
          <p:nvPr/>
        </p:nvSpPr>
        <p:spPr>
          <a:xfrm>
            <a:off x="615315" y="210454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6" name="Shape 4"/>
          <p:cNvSpPr/>
          <p:nvPr/>
        </p:nvSpPr>
        <p:spPr>
          <a:xfrm>
            <a:off x="3657600" y="186368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5834" y="2021800"/>
            <a:ext cx="210979" cy="2109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3911" y="2566988"/>
            <a:ext cx="2726293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Multi-Account Probabilities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3911" y="2947154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Detailed list of probable account linkages with confidence scores, highlighting potential covert operations.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3068" y="212740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11" name="Shape 8"/>
          <p:cNvSpPr/>
          <p:nvPr/>
        </p:nvSpPr>
        <p:spPr>
          <a:xfrm>
            <a:off x="7403068" y="210454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12" name="Shape 9"/>
          <p:cNvSpPr/>
          <p:nvPr/>
        </p:nvSpPr>
        <p:spPr>
          <a:xfrm>
            <a:off x="10445353" y="186368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3587" y="2021800"/>
            <a:ext cx="210979" cy="2109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1664" y="2566988"/>
            <a:ext cx="2587466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 &amp; Cluster Graphs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601664" y="2947154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Interactive visualizations of complex account relationships and emergent community structures.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15315" y="414789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17" name="Shape 13"/>
          <p:cNvSpPr/>
          <p:nvPr/>
        </p:nvSpPr>
        <p:spPr>
          <a:xfrm>
            <a:off x="615315" y="412503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18" name="Shape 14"/>
          <p:cNvSpPr/>
          <p:nvPr/>
        </p:nvSpPr>
        <p:spPr>
          <a:xfrm>
            <a:off x="3657600" y="3884176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5834" y="4042291"/>
            <a:ext cx="210979" cy="21097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13911" y="4587478"/>
            <a:ext cx="2197894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Influence Metrics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813911" y="4967645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Quantifiable data on account influence, reach, and centrality within identified networks.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7403068" y="414789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23" name="Shape 18"/>
          <p:cNvSpPr/>
          <p:nvPr/>
        </p:nvSpPr>
        <p:spPr>
          <a:xfrm>
            <a:off x="7403068" y="412503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24" name="Shape 19"/>
          <p:cNvSpPr/>
          <p:nvPr/>
        </p:nvSpPr>
        <p:spPr>
          <a:xfrm>
            <a:off x="10445353" y="3884176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3587" y="4042291"/>
            <a:ext cx="210979" cy="21097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01664" y="4587478"/>
            <a:ext cx="2197894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Behavioral Insights</a:t>
            </a:r>
            <a:endParaRPr lang="en-US" sz="1700" dirty="0"/>
          </a:p>
        </p:txBody>
      </p:sp>
      <p:sp>
        <p:nvSpPr>
          <p:cNvPr id="27" name="Text 21"/>
          <p:cNvSpPr/>
          <p:nvPr/>
        </p:nvSpPr>
        <p:spPr>
          <a:xfrm>
            <a:off x="7601664" y="4967645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Summarized patterns of activity, posting habits, and interaction styles for each persona.</a:t>
            </a:r>
            <a:endParaRPr lang="en-US" sz="1350" dirty="0"/>
          </a:p>
        </p:txBody>
      </p:sp>
      <p:sp>
        <p:nvSpPr>
          <p:cNvPr id="28" name="Shape 22"/>
          <p:cNvSpPr/>
          <p:nvPr/>
        </p:nvSpPr>
        <p:spPr>
          <a:xfrm>
            <a:off x="615315" y="6168390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29" name="Shape 23"/>
          <p:cNvSpPr/>
          <p:nvPr/>
        </p:nvSpPr>
        <p:spPr>
          <a:xfrm>
            <a:off x="615315" y="6145530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30" name="Shape 24"/>
          <p:cNvSpPr/>
          <p:nvPr/>
        </p:nvSpPr>
        <p:spPr>
          <a:xfrm>
            <a:off x="3657600" y="5904667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5834" y="6062782"/>
            <a:ext cx="210979" cy="210979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813911" y="6607969"/>
            <a:ext cx="2197894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PDF/HTML Reports</a:t>
            </a:r>
            <a:endParaRPr lang="en-US" sz="1700" dirty="0"/>
          </a:p>
        </p:txBody>
      </p:sp>
      <p:sp>
        <p:nvSpPr>
          <p:cNvPr id="33" name="Text 26"/>
          <p:cNvSpPr/>
          <p:nvPr/>
        </p:nvSpPr>
        <p:spPr>
          <a:xfrm>
            <a:off x="813911" y="6988135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Exportable, comprehensive reports for offline review, stakeholder sharing, and archival.</a:t>
            </a:r>
            <a:endParaRPr lang="en-US" sz="1350" dirty="0"/>
          </a:p>
        </p:txBody>
      </p:sp>
      <p:sp>
        <p:nvSpPr>
          <p:cNvPr id="34" name="Shape 27"/>
          <p:cNvSpPr/>
          <p:nvPr/>
        </p:nvSpPr>
        <p:spPr>
          <a:xfrm>
            <a:off x="7403068" y="6168390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EFECE6"/>
          </a:solidFill>
        </p:spPr>
      </p:sp>
      <p:sp>
        <p:nvSpPr>
          <p:cNvPr id="35" name="Shape 28"/>
          <p:cNvSpPr/>
          <p:nvPr/>
        </p:nvSpPr>
        <p:spPr>
          <a:xfrm>
            <a:off x="7403068" y="6145530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4"/>
          </a:solidFill>
        </p:spPr>
      </p:sp>
      <p:sp>
        <p:nvSpPr>
          <p:cNvPr id="36" name="Shape 29"/>
          <p:cNvSpPr/>
          <p:nvPr/>
        </p:nvSpPr>
        <p:spPr>
          <a:xfrm>
            <a:off x="10445353" y="5904667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4"/>
          </a:solidFill>
        </p:spPr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3587" y="6062782"/>
            <a:ext cx="210979" cy="210979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601664" y="6607969"/>
            <a:ext cx="2501503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 Visualizations</a:t>
            </a:r>
            <a:endParaRPr lang="en-US" sz="1700" dirty="0"/>
          </a:p>
        </p:txBody>
      </p:sp>
      <p:sp>
        <p:nvSpPr>
          <p:cNvPr id="39" name="Text 31"/>
          <p:cNvSpPr/>
          <p:nvPr/>
        </p:nvSpPr>
        <p:spPr>
          <a:xfrm>
            <a:off x="7601664" y="6988135"/>
            <a:ext cx="621482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Dynamic and interactive dashboards for real-time monitoring, data exploration, and trend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3527227"/>
            <a:ext cx="8054935" cy="686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Social Persona Mapping?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4543187"/>
            <a:ext cx="1309258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 process of analyzing and visualizing online behavior, presence, and interactions. It's a critical tool for understanding digital identities.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8906" y="5471160"/>
            <a:ext cx="4217670" cy="1977390"/>
          </a:xfrm>
          <a:prstGeom prst="roundRect">
            <a:avLst>
              <a:gd name="adj" fmla="val 7399"/>
            </a:avLst>
          </a:prstGeom>
          <a:solidFill>
            <a:srgbClr val="EFECE6"/>
          </a:solidFill>
        </p:spPr>
      </p:sp>
      <p:sp>
        <p:nvSpPr>
          <p:cNvPr id="6" name="Shape 3"/>
          <p:cNvSpPr/>
          <p:nvPr/>
        </p:nvSpPr>
        <p:spPr>
          <a:xfrm>
            <a:off x="768906" y="5440680"/>
            <a:ext cx="4217670" cy="121920"/>
          </a:xfrm>
          <a:prstGeom prst="roundRect">
            <a:avLst>
              <a:gd name="adj" fmla="val 27031"/>
            </a:avLst>
          </a:prstGeom>
          <a:solidFill>
            <a:srgbClr val="282824"/>
          </a:solidFill>
        </p:spPr>
      </p:sp>
      <p:sp>
        <p:nvSpPr>
          <p:cNvPr id="7" name="Shape 4"/>
          <p:cNvSpPr/>
          <p:nvPr/>
        </p:nvSpPr>
        <p:spPr>
          <a:xfrm>
            <a:off x="2548235" y="5141714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282824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5879" y="5339358"/>
            <a:ext cx="263604" cy="2636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19056" y="6020395"/>
            <a:ext cx="292917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Identify Multi-Accounts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19056" y="6495455"/>
            <a:ext cx="3717369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Pinpoint multiple online identities controlled by a single individual.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6246" y="5471160"/>
            <a:ext cx="4217789" cy="1977390"/>
          </a:xfrm>
          <a:prstGeom prst="roundRect">
            <a:avLst>
              <a:gd name="adj" fmla="val 7399"/>
            </a:avLst>
          </a:prstGeom>
          <a:solidFill>
            <a:srgbClr val="EFECE6"/>
          </a:solidFill>
        </p:spPr>
      </p:sp>
      <p:sp>
        <p:nvSpPr>
          <p:cNvPr id="12" name="Shape 8"/>
          <p:cNvSpPr/>
          <p:nvPr/>
        </p:nvSpPr>
        <p:spPr>
          <a:xfrm>
            <a:off x="5206246" y="5440680"/>
            <a:ext cx="4217789" cy="121920"/>
          </a:xfrm>
          <a:prstGeom prst="roundRect">
            <a:avLst>
              <a:gd name="adj" fmla="val 27031"/>
            </a:avLst>
          </a:prstGeom>
          <a:solidFill>
            <a:srgbClr val="282824"/>
          </a:solidFill>
        </p:spPr>
      </p:sp>
      <p:sp>
        <p:nvSpPr>
          <p:cNvPr id="13" name="Shape 9"/>
          <p:cNvSpPr/>
          <p:nvPr/>
        </p:nvSpPr>
        <p:spPr>
          <a:xfrm>
            <a:off x="6985575" y="5141714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282824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219" y="5339358"/>
            <a:ext cx="263604" cy="2636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56396" y="6020395"/>
            <a:ext cx="3399592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Reveal Supporter Networks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5456396" y="6495455"/>
            <a:ext cx="3717488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Uncover influence clusters and aligned communities.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9643705" y="5471160"/>
            <a:ext cx="4217789" cy="1977390"/>
          </a:xfrm>
          <a:prstGeom prst="roundRect">
            <a:avLst>
              <a:gd name="adj" fmla="val 7399"/>
            </a:avLst>
          </a:prstGeom>
          <a:solidFill>
            <a:srgbClr val="EFECE6"/>
          </a:solidFill>
        </p:spPr>
      </p:sp>
      <p:sp>
        <p:nvSpPr>
          <p:cNvPr id="18" name="Shape 13"/>
          <p:cNvSpPr/>
          <p:nvPr/>
        </p:nvSpPr>
        <p:spPr>
          <a:xfrm>
            <a:off x="9643705" y="5440680"/>
            <a:ext cx="4217789" cy="121920"/>
          </a:xfrm>
          <a:prstGeom prst="roundRect">
            <a:avLst>
              <a:gd name="adj" fmla="val 27031"/>
            </a:avLst>
          </a:prstGeom>
          <a:solidFill>
            <a:srgbClr val="282824"/>
          </a:solidFill>
        </p:spPr>
      </p:sp>
      <p:sp>
        <p:nvSpPr>
          <p:cNvPr id="19" name="Shape 14"/>
          <p:cNvSpPr/>
          <p:nvPr/>
        </p:nvSpPr>
        <p:spPr>
          <a:xfrm>
            <a:off x="11423035" y="5141714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282824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0679" y="5339358"/>
            <a:ext cx="263604" cy="26360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3856" y="6020395"/>
            <a:ext cx="2865120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OSINT &amp; Cybersecurity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93856" y="6495455"/>
            <a:ext cx="3717488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Essential for investigations, digital forensics, and research.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270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Online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6164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Online behavior encompasses the digital footprints an individual leaves through their actions.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749629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7426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Posting Dynamics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23302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Frequency, timing, topics, hashtags, tone, and content preferences.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405657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4049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Stylometric Analysis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017306" y="453997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Unique writing style, vocabulary, and linguistic patterns.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5363528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306" y="53565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Activity Rhythms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017306" y="584692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Consistent activity cycles and posting patterns.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6670477"/>
            <a:ext cx="340162" cy="3401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7306" y="6663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Media Engagement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017306" y="715387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Types of media shared and their visual characteristics.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44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Online Presence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339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Online presence is the curated self-presentation across digital platforms, reflecting identity and branding.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68428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Usernames and handle patterns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10626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Profile photos and bios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52824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Platform activity history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568428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Consistency across accounts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010626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Visual or branding similarities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52824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Language and cultural markers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3997"/>
            <a:ext cx="5577721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Online Interactions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4435793"/>
            <a:ext cx="13068776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Online interactions illustrate how an individual connects, influences, and is influenced by others in digital spaces.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5043726"/>
            <a:ext cx="13068776" cy="2570559"/>
          </a:xfrm>
          <a:prstGeom prst="roundRect">
            <a:avLst>
              <a:gd name="adj" fmla="val 1302"/>
            </a:avLst>
          </a:prstGeom>
          <a:solidFill>
            <a:srgbClr val="E5DFD2"/>
          </a:solidFill>
        </p:spPr>
      </p:sp>
      <p:sp>
        <p:nvSpPr>
          <p:cNvPr id="6" name="Shape 3"/>
          <p:cNvSpPr/>
          <p:nvPr/>
        </p:nvSpPr>
        <p:spPr>
          <a:xfrm>
            <a:off x="780812" y="5043726"/>
            <a:ext cx="6534388" cy="1285280"/>
          </a:xfrm>
          <a:prstGeom prst="roundRect">
            <a:avLst>
              <a:gd name="adj" fmla="val 2604"/>
            </a:avLst>
          </a:prstGeom>
          <a:solidFill>
            <a:srgbClr val="E5DFD2"/>
          </a:solidFill>
        </p:spPr>
      </p:sp>
      <p:sp>
        <p:nvSpPr>
          <p:cNvPr id="7" name="Text 4"/>
          <p:cNvSpPr/>
          <p:nvPr/>
        </p:nvSpPr>
        <p:spPr>
          <a:xfrm>
            <a:off x="1003816" y="5266730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 Engagement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3816" y="5749052"/>
            <a:ext cx="575369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Likes, comments, replies, and shares.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315200" y="5043726"/>
            <a:ext cx="6534388" cy="1285280"/>
          </a:xfrm>
          <a:prstGeom prst="rect">
            <a:avLst/>
          </a:prstGeom>
          <a:solidFill>
            <a:srgbClr val="E5DFD2"/>
          </a:solidFill>
        </p:spPr>
      </p:sp>
      <p:sp>
        <p:nvSpPr>
          <p:cNvPr id="10" name="Shape 7"/>
          <p:cNvSpPr/>
          <p:nvPr/>
        </p:nvSpPr>
        <p:spPr>
          <a:xfrm>
            <a:off x="7315200" y="5043726"/>
            <a:ext cx="30480" cy="1285280"/>
          </a:xfrm>
          <a:prstGeom prst="roundRect">
            <a:avLst>
              <a:gd name="adj" fmla="val 109798"/>
            </a:avLst>
          </a:prstGeom>
          <a:solidFill>
            <a:srgbClr val="CBC5B8"/>
          </a:solidFill>
        </p:spPr>
      </p:sp>
      <p:sp>
        <p:nvSpPr>
          <p:cNvPr id="11" name="Text 8"/>
          <p:cNvSpPr/>
          <p:nvPr/>
        </p:nvSpPr>
        <p:spPr>
          <a:xfrm>
            <a:off x="7872889" y="5266730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 Mentions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872889" y="5749052"/>
            <a:ext cx="575369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Mentions and tagging behavior across platforms.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036356" y="5407462"/>
            <a:ext cx="557689" cy="557689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778" y="5546765"/>
            <a:ext cx="278844" cy="278844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0812" y="6329005"/>
            <a:ext cx="6534388" cy="1285280"/>
          </a:xfrm>
          <a:prstGeom prst="rect">
            <a:avLst/>
          </a:prstGeom>
          <a:solidFill>
            <a:srgbClr val="E5DFD2"/>
          </a:solidFill>
        </p:spPr>
      </p:sp>
      <p:sp>
        <p:nvSpPr>
          <p:cNvPr id="16" name="Shape 12"/>
          <p:cNvSpPr/>
          <p:nvPr/>
        </p:nvSpPr>
        <p:spPr>
          <a:xfrm>
            <a:off x="780812" y="6329005"/>
            <a:ext cx="6534388" cy="30480"/>
          </a:xfrm>
          <a:prstGeom prst="roundRect">
            <a:avLst>
              <a:gd name="adj" fmla="val 109798"/>
            </a:avLst>
          </a:prstGeom>
          <a:solidFill>
            <a:srgbClr val="CBC5B8"/>
          </a:solidFill>
        </p:spPr>
      </p:sp>
      <p:sp>
        <p:nvSpPr>
          <p:cNvPr id="17" name="Text 13"/>
          <p:cNvSpPr/>
          <p:nvPr/>
        </p:nvSpPr>
        <p:spPr>
          <a:xfrm>
            <a:off x="1003816" y="6552009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Follower Dynamics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003816" y="7034332"/>
            <a:ext cx="575369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Who they follow and who follows them back.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7315200" y="6329005"/>
            <a:ext cx="6534388" cy="1285280"/>
          </a:xfrm>
          <a:prstGeom prst="rect">
            <a:avLst/>
          </a:prstGeom>
          <a:solidFill>
            <a:srgbClr val="E5DFD2"/>
          </a:solidFill>
        </p:spPr>
      </p:sp>
      <p:sp>
        <p:nvSpPr>
          <p:cNvPr id="20" name="Shape 16"/>
          <p:cNvSpPr/>
          <p:nvPr/>
        </p:nvSpPr>
        <p:spPr>
          <a:xfrm>
            <a:off x="7315200" y="6329005"/>
            <a:ext cx="30480" cy="1285280"/>
          </a:xfrm>
          <a:prstGeom prst="roundRect">
            <a:avLst>
              <a:gd name="adj" fmla="val 109798"/>
            </a:avLst>
          </a:prstGeom>
          <a:solidFill>
            <a:srgbClr val="CBC5B8"/>
          </a:solidFill>
        </p:spPr>
      </p:sp>
      <p:sp>
        <p:nvSpPr>
          <p:cNvPr id="21" name="Shape 17"/>
          <p:cNvSpPr/>
          <p:nvPr/>
        </p:nvSpPr>
        <p:spPr>
          <a:xfrm>
            <a:off x="7315200" y="6329005"/>
            <a:ext cx="6534388" cy="30480"/>
          </a:xfrm>
          <a:prstGeom prst="roundRect">
            <a:avLst>
              <a:gd name="adj" fmla="val 109798"/>
            </a:avLst>
          </a:prstGeom>
          <a:solidFill>
            <a:srgbClr val="CBC5B8"/>
          </a:solidFill>
        </p:spPr>
      </p:sp>
      <p:sp>
        <p:nvSpPr>
          <p:cNvPr id="22" name="Text 18"/>
          <p:cNvSpPr/>
          <p:nvPr/>
        </p:nvSpPr>
        <p:spPr>
          <a:xfrm>
            <a:off x="7872889" y="6552009"/>
            <a:ext cx="307967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Community Involvement</a:t>
            </a:r>
            <a:endParaRPr lang="en-US" sz="2150" dirty="0"/>
          </a:p>
        </p:txBody>
      </p:sp>
      <p:sp>
        <p:nvSpPr>
          <p:cNvPr id="23" name="Text 19"/>
          <p:cNvSpPr/>
          <p:nvPr/>
        </p:nvSpPr>
        <p:spPr>
          <a:xfrm>
            <a:off x="7872889" y="7034332"/>
            <a:ext cx="575369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Group or community participation and activity.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7036356" y="6692741"/>
            <a:ext cx="557689" cy="557689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778" y="6832044"/>
            <a:ext cx="278844" cy="278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5315"/>
            <a:ext cx="5577721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It Matters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1647111"/>
            <a:ext cx="7582376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Social Persona Mapping is crucial for navigating complex digital environments and enhancing security intelligence.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2611993"/>
            <a:ext cx="501968" cy="50196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6" name="Text 3"/>
          <p:cNvSpPr/>
          <p:nvPr/>
        </p:nvSpPr>
        <p:spPr>
          <a:xfrm>
            <a:off x="1505783" y="2688669"/>
            <a:ext cx="296275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 Linked Accounts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5783" y="3170992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Uncover covert multi-account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0812" y="3974068"/>
            <a:ext cx="501968" cy="50196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9" name="Text 6"/>
          <p:cNvSpPr/>
          <p:nvPr/>
        </p:nvSpPr>
        <p:spPr>
          <a:xfrm>
            <a:off x="1505783" y="4050744"/>
            <a:ext cx="3521869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Reveal Hidden Communities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505783" y="4533067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Identify clandestine digital groups and networks.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0812" y="5336143"/>
            <a:ext cx="501968" cy="50196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2" name="Text 9"/>
          <p:cNvSpPr/>
          <p:nvPr/>
        </p:nvSpPr>
        <p:spPr>
          <a:xfrm>
            <a:off x="1505783" y="5412819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Map Influence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505783" y="5895142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Visualize coordination patterns and power dynamics.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0812" y="6698218"/>
            <a:ext cx="501968" cy="50196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5" name="Text 12"/>
          <p:cNvSpPr/>
          <p:nvPr/>
        </p:nvSpPr>
        <p:spPr>
          <a:xfrm>
            <a:off x="1505783" y="6774894"/>
            <a:ext cx="3139797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Boost Threat Intelligence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505783" y="7257217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Strengthen research and investigative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590788"/>
            <a:ext cx="5229939" cy="6537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Goals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115" y="1558290"/>
            <a:ext cx="7679769" cy="669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mission is to empower professionals with advanced tools for digital identity analysis and network visualization.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115" y="2462927"/>
            <a:ext cx="7679769" cy="1585793"/>
          </a:xfrm>
          <a:prstGeom prst="roundRect">
            <a:avLst>
              <a:gd name="adj" fmla="val 197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4975" y="2485787"/>
            <a:ext cx="836771" cy="1540073"/>
          </a:xfrm>
          <a:prstGeom prst="roundRect">
            <a:avLst>
              <a:gd name="adj" fmla="val 472"/>
            </a:avLst>
          </a:prstGeom>
          <a:solidFill>
            <a:srgbClr val="E5DFD2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437" y="3098840"/>
            <a:ext cx="313730" cy="3137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0939" y="2694980"/>
            <a:ext cx="2921318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Multi-Account Detection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800939" y="3147298"/>
            <a:ext cx="6378893" cy="669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Accurately identify accounts operated by the same individual with high confidence.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32115" y="4257913"/>
            <a:ext cx="7679769" cy="1585793"/>
          </a:xfrm>
          <a:prstGeom prst="roundRect">
            <a:avLst>
              <a:gd name="adj" fmla="val 197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4975" y="4280773"/>
            <a:ext cx="836771" cy="1540073"/>
          </a:xfrm>
          <a:prstGeom prst="roundRect">
            <a:avLst>
              <a:gd name="adj" fmla="val 472"/>
            </a:avLst>
          </a:prstGeom>
          <a:solidFill>
            <a:srgbClr val="E5DFD2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437" y="4893826"/>
            <a:ext cx="313730" cy="3137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00939" y="4489966"/>
            <a:ext cx="3550325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Supporter &amp; Network Analysis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800939" y="4942284"/>
            <a:ext cx="6378893" cy="669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Efficiently find aligned accounts, clusters, and communities within complex datasets.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32115" y="6052899"/>
            <a:ext cx="7679769" cy="1585793"/>
          </a:xfrm>
          <a:prstGeom prst="roundRect">
            <a:avLst>
              <a:gd name="adj" fmla="val 197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54975" y="6075759"/>
            <a:ext cx="836771" cy="1540073"/>
          </a:xfrm>
          <a:prstGeom prst="roundRect">
            <a:avLst>
              <a:gd name="adj" fmla="val 472"/>
            </a:avLst>
          </a:prstGeom>
          <a:solidFill>
            <a:srgbClr val="E5DFD2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437" y="6688812"/>
            <a:ext cx="313730" cy="31373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00939" y="6284952"/>
            <a:ext cx="2931914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 Graph &amp; Insights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1800939" y="6737271"/>
            <a:ext cx="6378893" cy="669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Generate intuitive visualizations and extract actionable influence indicators.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 streamlined, five-stage process from raw data to actionable intelligence.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6" name="Text 4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419635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Gathering diverse online data points.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5741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10" name="Text 8"/>
          <p:cNvSpPr/>
          <p:nvPr/>
        </p:nvSpPr>
        <p:spPr>
          <a:xfrm>
            <a:off x="5216962" y="36867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7189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Identifying key attributes and behavioral markers.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5741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14" name="Text 12"/>
          <p:cNvSpPr/>
          <p:nvPr/>
        </p:nvSpPr>
        <p:spPr>
          <a:xfrm>
            <a:off x="9640133" y="3686770"/>
            <a:ext cx="33723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Machine Learning Analysis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Applying AI for pattern recognition and linkage.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18" name="Text 16"/>
          <p:cNvSpPr/>
          <p:nvPr/>
        </p:nvSpPr>
        <p:spPr>
          <a:xfrm>
            <a:off x="793790" y="5829181"/>
            <a:ext cx="346579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 Graph Generation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Visualizing connections and relationships.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282824"/>
          </a:solidFill>
        </p:spPr>
      </p:sp>
      <p:sp>
        <p:nvSpPr>
          <p:cNvPr id="22" name="Text 20"/>
          <p:cNvSpPr/>
          <p:nvPr/>
        </p:nvSpPr>
        <p:spPr>
          <a:xfrm>
            <a:off x="7428548" y="5829181"/>
            <a:ext cx="29734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 &amp; Reporting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Presenting insights through interactive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983" y="492681"/>
            <a:ext cx="4478893" cy="559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Collected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6983" y="1410772"/>
            <a:ext cx="13376434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Our system ingests a comprehensive array of digital information for robust analysis.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983" y="1898928"/>
            <a:ext cx="3176230" cy="1962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983" y="4040981"/>
            <a:ext cx="2239447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Profile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983" y="4428292"/>
            <a:ext cx="317623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Usernames, bios, and profile images.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51" y="1898928"/>
            <a:ext cx="3176230" cy="19629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27051" y="4040981"/>
            <a:ext cx="2239447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Content History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027051" y="4428292"/>
            <a:ext cx="3176230" cy="573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Posting history, timestamps, and hashtags.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19" y="1898928"/>
            <a:ext cx="3176230" cy="19629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27119" y="4040981"/>
            <a:ext cx="2239447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Stylometry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427119" y="4428292"/>
            <a:ext cx="317623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Writing style and content patterns.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187" y="1898928"/>
            <a:ext cx="3176230" cy="19629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27187" y="4040981"/>
            <a:ext cx="2239447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Engagement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0827187" y="4428292"/>
            <a:ext cx="317623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Likes, replies, and mentions.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83" y="5359956"/>
            <a:ext cx="3176230" cy="196298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26983" y="7502009"/>
            <a:ext cx="2239447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Social Graph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26983" y="7889319"/>
            <a:ext cx="317623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Followers/following relationships.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6492</Words>
  <Application>WPS Presentation</Application>
  <PresentationFormat>On-screen Show (16:9)</PresentationFormat>
  <Paragraphs>318</Paragraphs>
  <Slides>14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Lato Bold</vt:lpstr>
      <vt:lpstr>Segoe Print</vt:lpstr>
      <vt:lpstr>Lato Bold</vt:lpstr>
      <vt:lpstr>Lato Bold</vt:lpstr>
      <vt:lpstr>Lato</vt:lpstr>
      <vt:lpstr>Lato</vt:lpstr>
      <vt:lpstr>Lato</vt:lpstr>
      <vt:lpstr>Lato Light</vt:lpstr>
      <vt:lpstr>Lato Light</vt:lpstr>
      <vt:lpstr>Lato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big blue</cp:lastModifiedBy>
  <cp:revision>2</cp:revision>
  <dcterms:created xsi:type="dcterms:W3CDTF">2025-12-08T06:10:00Z</dcterms:created>
  <dcterms:modified xsi:type="dcterms:W3CDTF">2025-12-08T06:48:45Z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CA1E5B1D42DF4477880EE7BB0FFE7657_12</vt:lpwstr>
  </property>
  <property fmtid="{D5CDD505-2E9C-101B-9397-08002B2CF9AE}" pid="3" name="KSOProductBuildVer">
    <vt:lpwstr>1033-12.2.0.23155</vt:lpwstr>
  </property>
</Properties>
</file>